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17" name="Footer Placeholder 16"/>
          <p:cNvSpPr>
            <a:spLocks noGrp="1"/>
          </p:cNvSpPr>
          <p:nvPr>
            <p:ph type="ftr" sz="quarter" idx="11"/>
          </p:nvPr>
        </p:nvSpPr>
        <p:spPr/>
        <p:txBody>
          <a:bodyPr/>
          <a:lstStyle/>
          <a:p>
            <a:endParaRPr lang="en-US" dirty="0"/>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A6FD258F-D8F2-46AD-ABCD-3C138D3AD4D9}" type="slidenum">
              <a:rPr lang="en-US" smtClean="0"/>
              <a:t>‹#›</a:t>
            </a:fld>
            <a:endParaRPr lang="en-US" dirty="0"/>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6FD258F-D8F2-46AD-ABCD-3C138D3AD4D9}" type="slidenum">
              <a:rPr lang="en-US" smtClean="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A6FD258F-D8F2-46AD-ABCD-3C138D3AD4D9}" type="slidenum">
              <a:rPr lang="en-US" smtClean="0"/>
              <a:t>‹#›</a:t>
            </a:fld>
            <a:endParaRPr lang="en-US" dirty="0"/>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4361688" y="1026372"/>
            <a:ext cx="457200" cy="441325"/>
          </a:xfrm>
        </p:spPr>
        <p:txBody>
          <a:bodyPr/>
          <a:lstStyle/>
          <a:p>
            <a:fld id="{A6FD258F-D8F2-46AD-ABCD-3C138D3AD4D9}" type="slidenum">
              <a:rPr lang="en-US" smtClean="0"/>
              <a:t>‹#›</a:t>
            </a:fld>
            <a:endParaRPr lang="en-US" dirty="0"/>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A6FD258F-D8F2-46AD-ABCD-3C138D3AD4D9}" type="slidenum">
              <a:rPr lang="en-US" smtClean="0"/>
              <a:t>‹#›</a:t>
            </a:fld>
            <a:endParaRPr lang="en-US" dirty="0"/>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A6A4D5F7-E129-4987-A3F2-ECEA924F8F67}" type="datetimeFigureOut">
              <a:rPr lang="en-US" smtClean="0"/>
              <a:t>2/16/2022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6FD258F-D8F2-46AD-ABCD-3C138D3AD4D9}" type="slidenum">
              <a:rPr lang="en-US" smtClean="0"/>
              <a:t>‹#›</a:t>
            </a:fld>
            <a:endParaRPr lang="en-US" dirty="0"/>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8" name="Footer Placeholder 7"/>
          <p:cNvSpPr>
            <a:spLocks noGrp="1"/>
          </p:cNvSpPr>
          <p:nvPr>
            <p:ph type="ftr" sz="quarter" idx="11"/>
          </p:nvPr>
        </p:nvSpPr>
        <p:spPr>
          <a:xfrm>
            <a:off x="304800" y="6409944"/>
            <a:ext cx="3581400" cy="365760"/>
          </a:xfrm>
        </p:spPr>
        <p:txBody>
          <a:bodyPr/>
          <a:lstStyle/>
          <a:p>
            <a:endParaRPr lang="en-US" dirty="0"/>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A6FD258F-D8F2-46AD-ABCD-3C138D3AD4D9}" type="slidenum">
              <a:rPr lang="en-US" smtClean="0"/>
              <a:t>‹#›</a:t>
            </a:fld>
            <a:endParaRPr lang="en-US" dirty="0"/>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4343400" y="1036020"/>
            <a:ext cx="457200" cy="441325"/>
          </a:xfrm>
        </p:spPr>
        <p:txBody>
          <a:bodyPr/>
          <a:lstStyle/>
          <a:p>
            <a:fld id="{A6FD258F-D8F2-46AD-ABCD-3C138D3AD4D9}"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A6FD258F-D8F2-46AD-ABCD-3C138D3AD4D9}"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A6FD258F-D8F2-46AD-ABCD-3C138D3AD4D9}" type="slidenum">
              <a:rPr lang="en-US" smtClean="0"/>
              <a:t>‹#›</a:t>
            </a:fld>
            <a:endParaRPr lang="en-US" dirty="0"/>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A6A4D5F7-E129-4987-A3F2-ECEA924F8F67}" type="datetimeFigureOut">
              <a:rPr lang="en-US" smtClean="0"/>
              <a:t>2/16/2022</a:t>
            </a:fld>
            <a:endParaRPr lang="en-US" dirty="0"/>
          </a:p>
        </p:txBody>
      </p:sp>
      <p:sp>
        <p:nvSpPr>
          <p:cNvPr id="6" name="Footer Placeholder 5"/>
          <p:cNvSpPr>
            <a:spLocks noGrp="1"/>
          </p:cNvSpPr>
          <p:nvPr>
            <p:ph type="ftr" sz="quarter" idx="11"/>
          </p:nvPr>
        </p:nvSpPr>
        <p:spPr>
          <a:xfrm>
            <a:off x="301752" y="6410848"/>
            <a:ext cx="3383280" cy="365760"/>
          </a:xfrm>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A6FD258F-D8F2-46AD-ABCD-3C138D3AD4D9}" type="slidenum">
              <a:rPr lang="en-US" smtClean="0"/>
              <a:t>‹#›</a:t>
            </a:fld>
            <a:endParaRPr lang="en-US" dirty="0"/>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A6A4D5F7-E129-4987-A3F2-ECEA924F8F67}" type="datetimeFigureOut">
              <a:rPr lang="en-US" smtClean="0"/>
              <a:t>2/16/2022</a:t>
            </a:fld>
            <a:endParaRPr lang="en-US" dirty="0"/>
          </a:p>
        </p:txBody>
      </p:sp>
      <p:sp>
        <p:nvSpPr>
          <p:cNvPr id="6" name="Footer Placeholder 5"/>
          <p:cNvSpPr>
            <a:spLocks noGrp="1"/>
          </p:cNvSpPr>
          <p:nvPr>
            <p:ph type="ftr" sz="quarter" idx="11"/>
          </p:nvPr>
        </p:nvSpPr>
        <p:spPr>
          <a:xfrm>
            <a:off x="301752" y="6410848"/>
            <a:ext cx="3584448" cy="365760"/>
          </a:xfrm>
        </p:spPr>
        <p:txBody>
          <a:bodyP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A6A4D5F7-E129-4987-A3F2-ECEA924F8F67}" type="datetimeFigureOut">
              <a:rPr lang="en-US" smtClean="0"/>
              <a:t>2/16/2022</a:t>
            </a:fld>
            <a:endParaRPr lang="en-US" dirty="0"/>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dirty="0"/>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A6FD258F-D8F2-46AD-ABCD-3C138D3AD4D9}" type="slidenum">
              <a:rPr lang="en-US" smtClean="0"/>
              <a:t>‹#›</a:t>
            </a:fld>
            <a:endParaRPr lang="en-US" dirty="0"/>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429000" y="3886200"/>
            <a:ext cx="5334000" cy="1752600"/>
          </a:xfrm>
        </p:spPr>
        <p:txBody>
          <a:bodyPr/>
          <a:lstStyle/>
          <a:p>
            <a:r>
              <a:rPr lang="en-US" dirty="0" smtClean="0"/>
              <a:t>Submitted by Mohini Singh</a:t>
            </a:r>
            <a:endParaRPr lang="en-US" dirty="0"/>
          </a:p>
        </p:txBody>
      </p:sp>
      <p:sp>
        <p:nvSpPr>
          <p:cNvPr id="2" name="Title 1"/>
          <p:cNvSpPr>
            <a:spLocks noGrp="1"/>
          </p:cNvSpPr>
          <p:nvPr>
            <p:ph type="ctrTitle"/>
          </p:nvPr>
        </p:nvSpPr>
        <p:spPr>
          <a:xfrm>
            <a:off x="685800" y="838201"/>
            <a:ext cx="7772400" cy="1600199"/>
          </a:xfrm>
        </p:spPr>
        <p:txBody>
          <a:bodyPr>
            <a:normAutofit/>
          </a:bodyPr>
          <a:lstStyle/>
          <a:p>
            <a:r>
              <a:rPr lang="en-US" dirty="0" smtClean="0">
                <a:solidFill>
                  <a:srgbClr val="FF0000"/>
                </a:solidFill>
              </a:rPr>
              <a:t>Used Car Price Prediction Project Presentation</a:t>
            </a:r>
            <a:endParaRPr lang="en-US" dirty="0"/>
          </a:p>
        </p:txBody>
      </p:sp>
    </p:spTree>
    <p:extLst>
      <p:ext uri="{BB962C8B-B14F-4D97-AF65-F5344CB8AC3E}">
        <p14:creationId xmlns:p14="http://schemas.microsoft.com/office/powerpoint/2010/main" val="36801493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PREPROCESSING</a:t>
            </a:r>
            <a:endParaRPr lang="en-US" dirty="0"/>
          </a:p>
        </p:txBody>
      </p:sp>
      <p:sp>
        <p:nvSpPr>
          <p:cNvPr id="4" name="Content Placeholder 3"/>
          <p:cNvSpPr>
            <a:spLocks noGrp="1"/>
          </p:cNvSpPr>
          <p:nvPr>
            <p:ph sz="quarter" idx="1"/>
          </p:nvPr>
        </p:nvSpPr>
        <p:spPr/>
        <p:txBody>
          <a:bodyPr>
            <a:normAutofit fontScale="77500" lnSpcReduction="20000"/>
          </a:bodyPr>
          <a:lstStyle/>
          <a:p>
            <a:r>
              <a:rPr lang="en-US" dirty="0" smtClean="0"/>
              <a:t>Importing the necessary dependencies and libraries.</a:t>
            </a:r>
          </a:p>
          <a:p>
            <a:endParaRPr lang="en-US" dirty="0" smtClean="0"/>
          </a:p>
          <a:p>
            <a:r>
              <a:rPr lang="en-US" dirty="0" smtClean="0"/>
              <a:t>Reading the CSV file and converted into data frame.</a:t>
            </a:r>
          </a:p>
          <a:p>
            <a:endParaRPr lang="en-US" dirty="0" smtClean="0"/>
          </a:p>
          <a:p>
            <a:r>
              <a:rPr lang="en-US" dirty="0" smtClean="0"/>
              <a:t>Checking the data dimensions for the original dataset.</a:t>
            </a:r>
          </a:p>
          <a:p>
            <a:endParaRPr lang="en-US" dirty="0" smtClean="0"/>
          </a:p>
          <a:p>
            <a:r>
              <a:rPr lang="en-US" dirty="0" smtClean="0"/>
              <a:t>Looking for null values and accordingly fill the missing data.</a:t>
            </a:r>
          </a:p>
          <a:p>
            <a:endParaRPr lang="en-US" dirty="0" smtClean="0"/>
          </a:p>
          <a:p>
            <a:r>
              <a:rPr lang="en-US" dirty="0" smtClean="0"/>
              <a:t>Checking the summary of the dataset.</a:t>
            </a:r>
          </a:p>
          <a:p>
            <a:endParaRPr lang="en-US" dirty="0" smtClean="0"/>
          </a:p>
          <a:p>
            <a:r>
              <a:rPr lang="en-US" dirty="0" smtClean="0"/>
              <a:t>Checking unique values.</a:t>
            </a:r>
          </a:p>
          <a:p>
            <a:endParaRPr lang="en-US" dirty="0" smtClean="0"/>
          </a:p>
          <a:p>
            <a:r>
              <a:rPr lang="en-US" dirty="0" smtClean="0"/>
              <a:t>Checking all the categorical columns in the dataset.</a:t>
            </a:r>
          </a:p>
          <a:p>
            <a:endParaRPr lang="en-IN" dirty="0" smtClean="0"/>
          </a:p>
          <a:p>
            <a:endParaRPr lang="en-US" dirty="0"/>
          </a:p>
        </p:txBody>
      </p:sp>
    </p:spTree>
    <p:extLst>
      <p:ext uri="{BB962C8B-B14F-4D97-AF65-F5344CB8AC3E}">
        <p14:creationId xmlns:p14="http://schemas.microsoft.com/office/powerpoint/2010/main" val="325350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t>Visualizing each features using matplotlib and seaborn.</a:t>
            </a:r>
          </a:p>
          <a:p>
            <a:endParaRPr lang="en-US" dirty="0" smtClean="0"/>
          </a:p>
          <a:p>
            <a:r>
              <a:rPr lang="en-US" dirty="0" smtClean="0"/>
              <a:t>Performing encoding using the ordinal encoder on categorical features.</a:t>
            </a:r>
          </a:p>
          <a:p>
            <a:endParaRPr lang="en-US" dirty="0" smtClean="0"/>
          </a:p>
          <a:p>
            <a:r>
              <a:rPr lang="en-US" dirty="0" smtClean="0"/>
              <a:t>Checking for co-relation/multi-collinearity in a heatmap.</a:t>
            </a:r>
          </a:p>
          <a:p>
            <a:endParaRPr lang="en-US" dirty="0" smtClean="0"/>
          </a:p>
          <a:p>
            <a:r>
              <a:rPr lang="en-US" dirty="0" smtClean="0"/>
              <a:t>Checking for Outliers/Skewness using boxen plot and distribution plot.</a:t>
            </a:r>
          </a:p>
          <a:p>
            <a:endParaRPr lang="en-US" dirty="0" smtClean="0"/>
          </a:p>
          <a:p>
            <a:r>
              <a:rPr lang="en-US" dirty="0" smtClean="0"/>
              <a:t>Perform Scaling using Standard Scaler method.</a:t>
            </a:r>
          </a:p>
          <a:p>
            <a:endParaRPr lang="en-US" dirty="0" smtClean="0"/>
          </a:p>
          <a:p>
            <a:r>
              <a:rPr lang="en-US" dirty="0" smtClean="0"/>
              <a:t>Checking for the final dimension of dataset to confirm the input details.</a:t>
            </a:r>
          </a:p>
          <a:p>
            <a:endParaRPr lang="en-US" dirty="0" smtClean="0"/>
          </a:p>
          <a:p>
            <a:r>
              <a:rPr lang="en-US" dirty="0" smtClean="0"/>
              <a:t>Creating train test split and the best random state found in the range 1-1000.</a:t>
            </a:r>
          </a:p>
          <a:p>
            <a:endParaRPr lang="en-IN" dirty="0" smtClean="0"/>
          </a:p>
          <a:p>
            <a:endParaRPr lang="en-US" dirty="0"/>
          </a:p>
        </p:txBody>
      </p:sp>
    </p:spTree>
    <p:extLst>
      <p:ext uri="{BB962C8B-B14F-4D97-AF65-F5344CB8AC3E}">
        <p14:creationId xmlns:p14="http://schemas.microsoft.com/office/powerpoint/2010/main" val="1526932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USED</a:t>
            </a:r>
            <a:endParaRPr lang="en-US" dirty="0"/>
          </a:p>
        </p:txBody>
      </p:sp>
      <p:sp>
        <p:nvSpPr>
          <p:cNvPr id="3" name="Content Placeholder 2"/>
          <p:cNvSpPr>
            <a:spLocks noGrp="1"/>
          </p:cNvSpPr>
          <p:nvPr>
            <p:ph sz="quarter" idx="1"/>
          </p:nvPr>
        </p:nvSpPr>
        <p:spPr>
          <a:xfrm>
            <a:off x="457200" y="1752600"/>
            <a:ext cx="8229600" cy="4724400"/>
          </a:xfrm>
        </p:spPr>
        <p:txBody>
          <a:bodyPr>
            <a:normAutofit fontScale="77500" lnSpcReduction="20000"/>
          </a:bodyPr>
          <a:lstStyle/>
          <a:p>
            <a:pPr>
              <a:buFont typeface="Wingdings" panose="05000000000000000000" pitchFamily="2" charset="2"/>
              <a:buChar char="Ø"/>
            </a:pPr>
            <a:r>
              <a:rPr lang="en-IN" dirty="0" smtClean="0"/>
              <a:t> Hardware technology being used.</a:t>
            </a:r>
          </a:p>
          <a:p>
            <a:pPr marL="45720" indent="0">
              <a:buNone/>
            </a:pPr>
            <a:r>
              <a:rPr lang="en-IN" dirty="0" smtClean="0"/>
              <a:t>RAM 	: 8 GB</a:t>
            </a:r>
          </a:p>
          <a:p>
            <a:pPr marL="45720" indent="0">
              <a:buNone/>
            </a:pPr>
            <a:r>
              <a:rPr lang="en-IN" dirty="0" smtClean="0"/>
              <a:t>CPU 	: AMD Ryzen 5 3550H with Radeon Vega Mobile Gfx 2.10 GHz</a:t>
            </a:r>
          </a:p>
          <a:p>
            <a:pPr marL="45720" indent="0">
              <a:buNone/>
            </a:pPr>
            <a:r>
              <a:rPr lang="en-IN" dirty="0" smtClean="0"/>
              <a:t>GPU 	: AMD Radeon ™ Vega 8 Graphics and NVIDIA GeForce GTX 1650 Ti</a:t>
            </a:r>
          </a:p>
          <a:p>
            <a:pPr marL="45720" indent="0">
              <a:buNone/>
            </a:pPr>
            <a:endParaRPr lang="en-IN" dirty="0" smtClean="0"/>
          </a:p>
          <a:p>
            <a:pPr>
              <a:buFont typeface="Wingdings" panose="05000000000000000000" pitchFamily="2" charset="2"/>
              <a:buChar char="Ø"/>
            </a:pPr>
            <a:r>
              <a:rPr lang="en-IN" dirty="0" smtClean="0"/>
              <a:t> Software technology being used.</a:t>
            </a:r>
          </a:p>
          <a:p>
            <a:pPr marL="45720" indent="0">
              <a:buNone/>
            </a:pPr>
            <a:r>
              <a:rPr lang="en-IN" dirty="0" smtClean="0"/>
              <a:t>Programming language 		: Python</a:t>
            </a:r>
          </a:p>
          <a:p>
            <a:pPr marL="45720" indent="0">
              <a:buNone/>
            </a:pPr>
            <a:r>
              <a:rPr lang="en-IN" dirty="0" smtClean="0"/>
              <a:t>Distribution 			: Anaconda Navigator</a:t>
            </a:r>
          </a:p>
          <a:p>
            <a:pPr marL="45720" indent="0">
              <a:buNone/>
            </a:pPr>
            <a:r>
              <a:rPr lang="en-IN" dirty="0" smtClean="0"/>
              <a:t>Browser based language shell 		: Jupyter Notebook</a:t>
            </a:r>
          </a:p>
          <a:p>
            <a:pPr marL="45720" indent="0">
              <a:buNone/>
            </a:pPr>
            <a:endParaRPr lang="en-IN" dirty="0" smtClean="0"/>
          </a:p>
          <a:p>
            <a:pPr>
              <a:buFont typeface="Wingdings" panose="05000000000000000000" pitchFamily="2" charset="2"/>
              <a:buChar char="Ø"/>
            </a:pPr>
            <a:r>
              <a:rPr lang="en-IN" dirty="0" smtClean="0"/>
              <a:t> Libraries/Packages specifically being used.</a:t>
            </a:r>
          </a:p>
          <a:p>
            <a:pPr marL="45720" indent="0">
              <a:buNone/>
            </a:pPr>
            <a:r>
              <a:rPr lang="en-IN" dirty="0" smtClean="0"/>
              <a:t>Pandas, NumPy, matplotlib, seaborn, scikit-learn, pandas-profiling, missingno</a:t>
            </a:r>
          </a:p>
          <a:p>
            <a:endParaRPr lang="en-US" dirty="0"/>
          </a:p>
        </p:txBody>
      </p:sp>
    </p:spTree>
    <p:extLst>
      <p:ext uri="{BB962C8B-B14F-4D97-AF65-F5344CB8AC3E}">
        <p14:creationId xmlns:p14="http://schemas.microsoft.com/office/powerpoint/2010/main" val="3633252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3200" dirty="0" smtClean="0"/>
              <a:t>EXPLORATORY DATA ANALYSIS (EDA) AND VISUALIZATION</a:t>
            </a:r>
            <a:r>
              <a:rPr lang="en-IN" sz="3200" dirty="0" smtClean="0"/>
              <a:t/>
            </a:r>
            <a:br>
              <a:rPr lang="en-IN" sz="3200" dirty="0" smtClean="0"/>
            </a:br>
            <a:endParaRPr lang="en-US" sz="3200" dirty="0"/>
          </a:p>
        </p:txBody>
      </p:sp>
      <p:sp>
        <p:nvSpPr>
          <p:cNvPr id="5" name="Rectangle 4"/>
          <p:cNvSpPr/>
          <p:nvPr/>
        </p:nvSpPr>
        <p:spPr>
          <a:xfrm>
            <a:off x="304800" y="1600200"/>
            <a:ext cx="2514600" cy="2585323"/>
          </a:xfrm>
          <a:prstGeom prst="rect">
            <a:avLst/>
          </a:prstGeom>
        </p:spPr>
        <p:txBody>
          <a:bodyPr wrap="square">
            <a:spAutoFit/>
          </a:bodyPr>
          <a:lstStyle/>
          <a:p>
            <a:pPr marL="342900" indent="-342900">
              <a:buAutoNum type="arabicPeriod"/>
            </a:pPr>
            <a:r>
              <a:rPr lang="en-US" u="sng" dirty="0" smtClean="0"/>
              <a:t>Univariate Analysis</a:t>
            </a:r>
          </a:p>
          <a:p>
            <a:pPr marL="342900" indent="-342900">
              <a:buAutoNum type="arabicPeriod"/>
            </a:pPr>
            <a:endParaRPr lang="en-US" b="1" u="sng" dirty="0"/>
          </a:p>
          <a:p>
            <a:r>
              <a:rPr lang="en-US" b="1" dirty="0" smtClean="0"/>
              <a:t>Univariate </a:t>
            </a:r>
            <a:r>
              <a:rPr lang="en-US" b="1" dirty="0"/>
              <a:t>analysis</a:t>
            </a:r>
            <a:r>
              <a:rPr lang="en-US" dirty="0"/>
              <a:t> is the simplest form of analyzing data. “Uni” means “one”, so in other words your data has only one variable.</a:t>
            </a:r>
          </a:p>
          <a:p>
            <a:endParaRPr lang="en-US" u="sng" dirty="0"/>
          </a:p>
        </p:txBody>
      </p:sp>
      <p:sp>
        <p:nvSpPr>
          <p:cNvPr id="6" name="Rectangle 5"/>
          <p:cNvSpPr/>
          <p:nvPr/>
        </p:nvSpPr>
        <p:spPr>
          <a:xfrm>
            <a:off x="3352800" y="1600200"/>
            <a:ext cx="2590800" cy="369332"/>
          </a:xfrm>
          <a:prstGeom prst="rect">
            <a:avLst/>
          </a:prstGeom>
        </p:spPr>
        <p:txBody>
          <a:bodyPr wrap="square">
            <a:spAutoFit/>
          </a:bodyPr>
          <a:lstStyle/>
          <a:p>
            <a:r>
              <a:rPr lang="en-US" u="sng" dirty="0" smtClean="0"/>
              <a:t>02. Multivariate Analysis</a:t>
            </a:r>
            <a:endParaRPr lang="en-US" u="sng" dirty="0"/>
          </a:p>
        </p:txBody>
      </p:sp>
      <p:sp>
        <p:nvSpPr>
          <p:cNvPr id="7" name="Rectangle 6"/>
          <p:cNvSpPr/>
          <p:nvPr/>
        </p:nvSpPr>
        <p:spPr>
          <a:xfrm>
            <a:off x="3276600" y="2057400"/>
            <a:ext cx="2667000" cy="1754326"/>
          </a:xfrm>
          <a:prstGeom prst="rect">
            <a:avLst/>
          </a:prstGeom>
        </p:spPr>
        <p:txBody>
          <a:bodyPr wrap="square">
            <a:spAutoFit/>
          </a:bodyPr>
          <a:lstStyle/>
          <a:p>
            <a:r>
              <a:rPr lang="en-US" b="1" dirty="0"/>
              <a:t>Multivariate analysis</a:t>
            </a:r>
            <a:r>
              <a:rPr lang="en-US" dirty="0"/>
              <a:t> is a set of statistical techniques used for </a:t>
            </a:r>
            <a:r>
              <a:rPr lang="en-US" b="1" dirty="0"/>
              <a:t>analysis</a:t>
            </a:r>
            <a:r>
              <a:rPr lang="en-US" dirty="0"/>
              <a:t> of data that contain more than one variable. </a:t>
            </a:r>
            <a:endParaRPr lang="en-US" dirty="0"/>
          </a:p>
        </p:txBody>
      </p:sp>
      <p:sp>
        <p:nvSpPr>
          <p:cNvPr id="8" name="Rectangle 7"/>
          <p:cNvSpPr/>
          <p:nvPr/>
        </p:nvSpPr>
        <p:spPr>
          <a:xfrm>
            <a:off x="6477000" y="1600201"/>
            <a:ext cx="3124200" cy="369332"/>
          </a:xfrm>
          <a:prstGeom prst="rect">
            <a:avLst/>
          </a:prstGeom>
        </p:spPr>
        <p:txBody>
          <a:bodyPr wrap="square">
            <a:spAutoFit/>
          </a:bodyPr>
          <a:lstStyle/>
          <a:p>
            <a:r>
              <a:rPr lang="en-US" u="sng" dirty="0" smtClean="0"/>
              <a:t>03. Correlation of Dataset</a:t>
            </a:r>
            <a:endParaRPr lang="en-US" u="sng" dirty="0"/>
          </a:p>
        </p:txBody>
      </p:sp>
      <p:sp>
        <p:nvSpPr>
          <p:cNvPr id="9" name="Rectangle 8"/>
          <p:cNvSpPr/>
          <p:nvPr/>
        </p:nvSpPr>
        <p:spPr>
          <a:xfrm>
            <a:off x="6313714" y="2154197"/>
            <a:ext cx="2514600" cy="1477328"/>
          </a:xfrm>
          <a:prstGeom prst="rect">
            <a:avLst/>
          </a:prstGeom>
        </p:spPr>
        <p:txBody>
          <a:bodyPr wrap="square">
            <a:spAutoFit/>
          </a:bodyPr>
          <a:lstStyle/>
          <a:p>
            <a:r>
              <a:rPr lang="en-US" b="1" dirty="0"/>
              <a:t>Correlation</a:t>
            </a:r>
            <a:r>
              <a:rPr lang="en-US" dirty="0"/>
              <a:t> is used to test relationships between quantitative variables or categorical variables.</a:t>
            </a:r>
            <a:endParaRPr lang="en-US" dirty="0"/>
          </a:p>
        </p:txBody>
      </p:sp>
      <p:sp>
        <p:nvSpPr>
          <p:cNvPr id="10" name="Rectangle 9"/>
          <p:cNvSpPr/>
          <p:nvPr/>
        </p:nvSpPr>
        <p:spPr>
          <a:xfrm>
            <a:off x="326572" y="4516169"/>
            <a:ext cx="3962400" cy="383738"/>
          </a:xfrm>
          <a:prstGeom prst="rect">
            <a:avLst/>
          </a:prstGeom>
        </p:spPr>
        <p:txBody>
          <a:bodyPr wrap="square">
            <a:spAutoFit/>
          </a:bodyPr>
          <a:lstStyle/>
          <a:p>
            <a:r>
              <a:rPr lang="en-US" u="sng" dirty="0" smtClean="0"/>
              <a:t>04. Correlation with Target variable</a:t>
            </a:r>
            <a:endParaRPr lang="en-US" u="sng" dirty="0"/>
          </a:p>
        </p:txBody>
      </p:sp>
      <p:sp>
        <p:nvSpPr>
          <p:cNvPr id="11" name="Rectangle 10"/>
          <p:cNvSpPr/>
          <p:nvPr/>
        </p:nvSpPr>
        <p:spPr>
          <a:xfrm>
            <a:off x="304800" y="5105400"/>
            <a:ext cx="4191000" cy="646331"/>
          </a:xfrm>
          <a:prstGeom prst="rect">
            <a:avLst/>
          </a:prstGeom>
        </p:spPr>
        <p:txBody>
          <a:bodyPr wrap="square">
            <a:spAutoFit/>
          </a:bodyPr>
          <a:lstStyle/>
          <a:p>
            <a:r>
              <a:rPr lang="en-US" b="1" dirty="0"/>
              <a:t>Correlation</a:t>
            </a:r>
            <a:r>
              <a:rPr lang="en-US" dirty="0"/>
              <a:t> with the target variable to know how the data is related.</a:t>
            </a:r>
            <a:endParaRPr lang="en-US" dirty="0"/>
          </a:p>
        </p:txBody>
      </p:sp>
      <p:sp>
        <p:nvSpPr>
          <p:cNvPr id="12" name="Rectangle 11"/>
          <p:cNvSpPr/>
          <p:nvPr/>
        </p:nvSpPr>
        <p:spPr>
          <a:xfrm>
            <a:off x="5966794" y="4516169"/>
            <a:ext cx="1555234" cy="369332"/>
          </a:xfrm>
          <a:prstGeom prst="rect">
            <a:avLst/>
          </a:prstGeom>
        </p:spPr>
        <p:txBody>
          <a:bodyPr wrap="none">
            <a:spAutoFit/>
          </a:bodyPr>
          <a:lstStyle/>
          <a:p>
            <a:r>
              <a:rPr lang="en-US" u="sng" dirty="0" smtClean="0"/>
              <a:t>05. Conclusion</a:t>
            </a:r>
            <a:endParaRPr lang="en-US" u="sng" dirty="0"/>
          </a:p>
        </p:txBody>
      </p:sp>
      <p:sp>
        <p:nvSpPr>
          <p:cNvPr id="13" name="Rectangle 12"/>
          <p:cNvSpPr/>
          <p:nvPr/>
        </p:nvSpPr>
        <p:spPr>
          <a:xfrm>
            <a:off x="5007428" y="5105400"/>
            <a:ext cx="3581400" cy="646331"/>
          </a:xfrm>
          <a:prstGeom prst="rect">
            <a:avLst/>
          </a:prstGeom>
        </p:spPr>
        <p:txBody>
          <a:bodyPr wrap="square">
            <a:spAutoFit/>
          </a:bodyPr>
          <a:lstStyle/>
          <a:p>
            <a:r>
              <a:rPr lang="en-US" b="1" dirty="0"/>
              <a:t>Summary</a:t>
            </a:r>
            <a:r>
              <a:rPr lang="en-US" dirty="0"/>
              <a:t> with the conclusion of all the analysis</a:t>
            </a:r>
            <a:endParaRPr lang="en-US" dirty="0"/>
          </a:p>
        </p:txBody>
      </p:sp>
    </p:spTree>
    <p:extLst>
      <p:ext uri="{BB962C8B-B14F-4D97-AF65-F5344CB8AC3E}">
        <p14:creationId xmlns:p14="http://schemas.microsoft.com/office/powerpoint/2010/main" val="1622590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dirty="0" smtClean="0"/>
              <a:t>EXPLORATORY DATA ANALYSIS (EDA)</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01625" y="1878844"/>
            <a:ext cx="4038600" cy="3667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Content Placeholder 4"/>
          <p:cNvSpPr>
            <a:spLocks noGrp="1"/>
          </p:cNvSpPr>
          <p:nvPr>
            <p:ph sz="half" idx="2"/>
          </p:nvPr>
        </p:nvSpPr>
        <p:spPr>
          <a:xfrm>
            <a:off x="4648200" y="1828800"/>
            <a:ext cx="4038600" cy="4297363"/>
          </a:xfrm>
        </p:spPr>
        <p:txBody>
          <a:bodyPr>
            <a:noAutofit/>
          </a:bodyPr>
          <a:lstStyle/>
          <a:p>
            <a:r>
              <a:rPr lang="en-US" sz="1600" dirty="0" smtClean="0"/>
              <a:t>First I have imported the necessary libraries and loaded the entire dataset in our Jupyter Notebook and renamed the project file from untitled.</a:t>
            </a:r>
          </a:p>
          <a:p>
            <a:r>
              <a:rPr lang="en-US" sz="1600" dirty="0" smtClean="0"/>
              <a:t>Then I checked the shape of our dataset and found that we have a total of 10,000 rows and 6 different columns.</a:t>
            </a:r>
          </a:p>
          <a:p>
            <a:r>
              <a:rPr lang="en-US" sz="1600" dirty="0" smtClean="0"/>
              <a:t>We don’t have any null values or missing values present in our dataset from the web scraping.</a:t>
            </a:r>
          </a:p>
          <a:p>
            <a:r>
              <a:rPr lang="en-US" sz="1600" dirty="0" smtClean="0"/>
              <a:t>There few duplicate rows/records in our dataset but I decided to retain them instead of deleting it.</a:t>
            </a:r>
          </a:p>
          <a:p>
            <a:r>
              <a:rPr lang="en-US" sz="1600" dirty="0" smtClean="0"/>
              <a:t>By checking the data types I came to know that our data set consists of columns having only object datatype even those there were numeric information present.</a:t>
            </a:r>
          </a:p>
          <a:p>
            <a:endParaRPr lang="en-IN" sz="1600" dirty="0" smtClean="0"/>
          </a:p>
          <a:p>
            <a:endParaRPr lang="en-US" sz="1600" dirty="0"/>
          </a:p>
        </p:txBody>
      </p:sp>
    </p:spTree>
    <p:extLst>
      <p:ext uri="{BB962C8B-B14F-4D97-AF65-F5344CB8AC3E}">
        <p14:creationId xmlns:p14="http://schemas.microsoft.com/office/powerpoint/2010/main" val="16648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noAutofit/>
          </a:bodyPr>
          <a:lstStyle/>
          <a:p>
            <a:r>
              <a:rPr lang="en-US" sz="3200" dirty="0" smtClean="0"/>
              <a:t>VISUALIZATION USING PANDAS PROFILING REPORT</a:t>
            </a:r>
            <a:endParaRPr lang="en-US" sz="3200" dirty="0"/>
          </a:p>
        </p:txBody>
      </p:sp>
      <p:pic>
        <p:nvPicPr>
          <p:cNvPr id="614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976760" y="1527175"/>
            <a:ext cx="715396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772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Autofit/>
          </a:bodyPr>
          <a:lstStyle/>
          <a:p>
            <a:r>
              <a:rPr lang="en-US" sz="3200" dirty="0" smtClean="0"/>
              <a:t>MISSING VALUES VISUAL USING MISSINGNO</a:t>
            </a:r>
            <a:endParaRPr lang="en-US" sz="3200" dirty="0"/>
          </a:p>
        </p:txBody>
      </p:sp>
      <p:pic>
        <p:nvPicPr>
          <p:cNvPr id="717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301625" y="2477624"/>
            <a:ext cx="8504238" cy="267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3026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DESCRIBE DATASET VISUAL ON NUMERIC DATA</a:t>
            </a:r>
            <a:endParaRPr lang="en-US" sz="3200" dirty="0"/>
          </a:p>
        </p:txBody>
      </p:sp>
      <p:pic>
        <p:nvPicPr>
          <p:cNvPr id="819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888934" y="1527175"/>
            <a:ext cx="732961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871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PURCHASE DETAILS OF USED CARS EACH YEAR</a:t>
            </a:r>
            <a:endParaRPr lang="en-US" sz="3200" dirty="0"/>
          </a:p>
        </p:txBody>
      </p:sp>
      <p:pic>
        <p:nvPicPr>
          <p:cNvPr id="921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507553" y="1527175"/>
            <a:ext cx="8092382"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98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 PLOTS</a:t>
            </a:r>
            <a:endParaRPr lang="en-US" dirty="0"/>
          </a:p>
        </p:txBody>
      </p:sp>
      <p:pic>
        <p:nvPicPr>
          <p:cNvPr id="1024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414201" y="1737307"/>
            <a:ext cx="8279086" cy="415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71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ACKNOWLEDGMENT</a:t>
            </a:r>
            <a:endParaRPr lang="en-US" dirty="0"/>
          </a:p>
        </p:txBody>
      </p:sp>
      <p:sp>
        <p:nvSpPr>
          <p:cNvPr id="3" name="Content Placeholder 2"/>
          <p:cNvSpPr>
            <a:spLocks noGrp="1"/>
          </p:cNvSpPr>
          <p:nvPr>
            <p:ph sz="quarter" idx="1"/>
          </p:nvPr>
        </p:nvSpPr>
        <p:spPr/>
        <p:txBody>
          <a:bodyPr>
            <a:noAutofit/>
          </a:bodyPr>
          <a:lstStyle/>
          <a:p>
            <a:pPr marL="45720" indent="0" algn="just">
              <a:buNone/>
            </a:pPr>
            <a:endParaRPr lang="en-US" sz="2400" dirty="0" smtClean="0"/>
          </a:p>
          <a:p>
            <a:pPr marL="45720" indent="0" algn="just">
              <a:buNone/>
            </a:pPr>
            <a:r>
              <a:rPr lang="en-US" sz="2400" dirty="0" smtClean="0"/>
              <a:t>I would like to express my deepest gratitude to my SME (Subject Matter Expert) </a:t>
            </a:r>
            <a:r>
              <a:rPr lang="en-US" sz="2400" dirty="0" smtClean="0"/>
              <a:t>Srishti Maan </a:t>
            </a:r>
            <a:r>
              <a:rPr lang="en-US" sz="2400" dirty="0" smtClean="0"/>
              <a:t>as well as Flip Robo Technologies who gave me the opportunity to do this project on Used Car Price Prediction, which also helped me in doing lots of research wherein I came to know about so many new things especially the data collection part.</a:t>
            </a:r>
          </a:p>
          <a:p>
            <a:pPr marL="45720" indent="0" algn="just">
              <a:buNone/>
            </a:pPr>
            <a:r>
              <a:rPr lang="en-US" sz="2400" dirty="0" smtClean="0"/>
              <a:t>Also, I have utilized a few external resources that helped me to complete the project. I ensured that I learn from the samples and modify things according to my project requirement.</a:t>
            </a:r>
            <a:endParaRPr lang="en-IN" sz="2400" dirty="0" smtClean="0"/>
          </a:p>
          <a:p>
            <a:pPr marL="0" indent="0" algn="just">
              <a:buNone/>
            </a:pPr>
            <a:endParaRPr lang="en-US" sz="2400" dirty="0"/>
          </a:p>
        </p:txBody>
      </p:sp>
    </p:spTree>
    <p:extLst>
      <p:ext uri="{BB962C8B-B14F-4D97-AF65-F5344CB8AC3E}">
        <p14:creationId xmlns:p14="http://schemas.microsoft.com/office/powerpoint/2010/main" val="30116956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BAR PLOTS</a:t>
            </a:r>
            <a:endParaRPr lang="en-US" dirty="0"/>
          </a:p>
        </p:txBody>
      </p:sp>
      <p:pic>
        <p:nvPicPr>
          <p:cNvPr id="1126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301625" y="1782535"/>
            <a:ext cx="8504238" cy="4061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88443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PAIR PLOTS</a:t>
            </a:r>
            <a:endParaRPr lang="en-US" dirty="0"/>
          </a:p>
        </p:txBody>
      </p:sp>
      <p:pic>
        <p:nvPicPr>
          <p:cNvPr id="1229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301625" y="1530996"/>
            <a:ext cx="8504238" cy="4564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182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 WITH BOXEN PLOTS</a:t>
            </a:r>
            <a:endParaRPr lang="en-US" dirty="0"/>
          </a:p>
        </p:txBody>
      </p:sp>
      <p:pic>
        <p:nvPicPr>
          <p:cNvPr id="1331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414201" y="1737307"/>
            <a:ext cx="8279086" cy="415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2202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SKEWNESS WITH DISTRIBUTION PLOTS</a:t>
            </a:r>
            <a:endParaRPr lang="en-US" dirty="0"/>
          </a:p>
        </p:txBody>
      </p:sp>
      <p:pic>
        <p:nvPicPr>
          <p:cNvPr id="1433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426394" y="1737307"/>
            <a:ext cx="8254699" cy="4151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1173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HISTOGRAM</a:t>
            </a:r>
            <a:endParaRPr lang="en-US" dirty="0"/>
          </a:p>
        </p:txBody>
      </p:sp>
      <p:pic>
        <p:nvPicPr>
          <p:cNvPr id="15362"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624595" y="1527175"/>
            <a:ext cx="7858297"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9467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HEAT MAP</a:t>
            </a:r>
            <a:endParaRPr lang="en-US" dirty="0"/>
          </a:p>
        </p:txBody>
      </p:sp>
      <p:pic>
        <p:nvPicPr>
          <p:cNvPr id="16386"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758984" y="1527175"/>
            <a:ext cx="758951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414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BAR GRAPH</a:t>
            </a:r>
            <a:endParaRPr lang="en-US" dirty="0"/>
          </a:p>
        </p:txBody>
      </p:sp>
      <p:pic>
        <p:nvPicPr>
          <p:cNvPr id="17410"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550401" y="1527175"/>
            <a:ext cx="8006686"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4320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FEATURE IMPORTANCE BAR GRAPH</a:t>
            </a:r>
            <a:endParaRPr lang="en-US" dirty="0"/>
          </a:p>
        </p:txBody>
      </p:sp>
      <p:pic>
        <p:nvPicPr>
          <p:cNvPr id="1843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301625" y="1575681"/>
            <a:ext cx="8504238" cy="447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1011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MODEL TRAINING PHASES</a:t>
            </a:r>
            <a:endParaRPr lang="en-US" dirty="0"/>
          </a:p>
        </p:txBody>
      </p:sp>
      <p:pic>
        <p:nvPicPr>
          <p:cNvPr id="19458"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tretch>
            <a:fillRect/>
          </a:stretch>
        </p:blipFill>
        <p:spPr bwMode="auto">
          <a:xfrm>
            <a:off x="322938" y="1527175"/>
            <a:ext cx="8461611"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920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smtClean="0"/>
              <a:t>REGRESSION MACHINE LEARNING MODEL/S USED</a:t>
            </a:r>
            <a:endParaRPr lang="en-US" sz="3200" dirty="0"/>
          </a:p>
        </p:txBody>
      </p:sp>
      <p:sp>
        <p:nvSpPr>
          <p:cNvPr id="7" name="Content Placeholder 6"/>
          <p:cNvSpPr>
            <a:spLocks noGrp="1"/>
          </p:cNvSpPr>
          <p:nvPr>
            <p:ph sz="quarter" idx="1"/>
          </p:nvPr>
        </p:nvSpPr>
        <p:spPr>
          <a:xfrm>
            <a:off x="457200" y="1828800"/>
            <a:ext cx="8229600" cy="4297363"/>
          </a:xfrm>
        </p:spPr>
        <p:txBody>
          <a:bodyPr>
            <a:normAutofit fontScale="92500" lnSpcReduction="20000"/>
          </a:bodyPr>
          <a:lstStyle/>
          <a:p>
            <a:pPr marL="45720" indent="0" algn="just">
              <a:buNone/>
            </a:pPr>
            <a:r>
              <a:rPr lang="en-IN" dirty="0" smtClean="0"/>
              <a:t>▪ Linear Regression Model</a:t>
            </a:r>
          </a:p>
          <a:p>
            <a:pPr marL="45720" indent="0" algn="just">
              <a:buNone/>
            </a:pPr>
            <a:r>
              <a:rPr lang="en-IN" dirty="0" smtClean="0"/>
              <a:t>▪ Ridge Regularization Model</a:t>
            </a:r>
          </a:p>
          <a:p>
            <a:pPr marL="45720" indent="0" algn="just">
              <a:buNone/>
            </a:pPr>
            <a:r>
              <a:rPr lang="en-IN" dirty="0" smtClean="0"/>
              <a:t>▪ Lasso Regularization Model</a:t>
            </a:r>
          </a:p>
          <a:p>
            <a:pPr marL="45720" indent="0" algn="just">
              <a:buNone/>
            </a:pPr>
            <a:r>
              <a:rPr lang="en-IN" dirty="0" smtClean="0"/>
              <a:t>▪ Support Vector Regression Model</a:t>
            </a:r>
          </a:p>
          <a:p>
            <a:pPr marL="45720" indent="0" algn="just">
              <a:buNone/>
            </a:pPr>
            <a:r>
              <a:rPr lang="en-IN" dirty="0" smtClean="0"/>
              <a:t>▪ Decision Tree Regression Model</a:t>
            </a:r>
          </a:p>
          <a:p>
            <a:pPr marL="45720" indent="0" algn="just">
              <a:buNone/>
            </a:pPr>
            <a:endParaRPr lang="en-IN" dirty="0" smtClean="0"/>
          </a:p>
          <a:p>
            <a:pPr marL="45720" indent="0" algn="just">
              <a:buNone/>
            </a:pPr>
            <a:r>
              <a:rPr lang="en-IN" dirty="0" smtClean="0"/>
              <a:t>▪ Random Forest Regression Model</a:t>
            </a:r>
          </a:p>
          <a:p>
            <a:pPr marL="45720" indent="0" algn="just">
              <a:buNone/>
            </a:pPr>
            <a:r>
              <a:rPr lang="en-IN" dirty="0" smtClean="0"/>
              <a:t>▪ K Neighbours Regression Model</a:t>
            </a:r>
          </a:p>
          <a:p>
            <a:pPr marL="45720" indent="0" algn="just">
              <a:buNone/>
            </a:pPr>
            <a:r>
              <a:rPr lang="en-IN" dirty="0" smtClean="0"/>
              <a:t>▪ Gradient Boosting Regression Model</a:t>
            </a:r>
          </a:p>
          <a:p>
            <a:pPr marL="45720" indent="0" algn="just">
              <a:buNone/>
            </a:pPr>
            <a:r>
              <a:rPr lang="en-IN" dirty="0" smtClean="0"/>
              <a:t>▪ Ada Boost Regression Model</a:t>
            </a:r>
          </a:p>
          <a:p>
            <a:pPr marL="45720" indent="0" algn="just">
              <a:buNone/>
            </a:pPr>
            <a:r>
              <a:rPr lang="en-IN" dirty="0" smtClean="0"/>
              <a:t>▪ Extra Trees Regression Model</a:t>
            </a:r>
          </a:p>
          <a:p>
            <a:pPr algn="just"/>
            <a:endParaRPr lang="en-US" dirty="0"/>
          </a:p>
        </p:txBody>
      </p:sp>
    </p:spTree>
    <p:extLst>
      <p:ext uri="{BB962C8B-B14F-4D97-AF65-F5344CB8AC3E}">
        <p14:creationId xmlns:p14="http://schemas.microsoft.com/office/powerpoint/2010/main" val="4230889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a:t>
            </a:r>
            <a:endParaRPr lang="en-US" dirty="0"/>
          </a:p>
        </p:txBody>
      </p:sp>
      <p:sp>
        <p:nvSpPr>
          <p:cNvPr id="3" name="Content Placeholder 2"/>
          <p:cNvSpPr>
            <a:spLocks noGrp="1"/>
          </p:cNvSpPr>
          <p:nvPr>
            <p:ph sz="quarter" idx="1"/>
          </p:nvPr>
        </p:nvSpPr>
        <p:spPr>
          <a:xfrm>
            <a:off x="457200" y="1981200"/>
            <a:ext cx="8229600" cy="4144963"/>
          </a:xfrm>
        </p:spPr>
        <p:txBody>
          <a:bodyPr>
            <a:normAutofit fontScale="85000" lnSpcReduction="10000"/>
          </a:bodyPr>
          <a:lstStyle/>
          <a:p>
            <a:pPr marL="45720" indent="0">
              <a:buNone/>
            </a:pPr>
            <a:r>
              <a:rPr lang="en-US" sz="2800" dirty="0" smtClean="0"/>
              <a:t>All the external resources that were used in creating this project are listed below:</a:t>
            </a:r>
          </a:p>
          <a:p>
            <a:pPr marL="45720" indent="0">
              <a:buNone/>
            </a:pPr>
            <a:r>
              <a:rPr lang="en-US" sz="2800" dirty="0" smtClean="0"/>
              <a:t>	1) https://www.google.com/</a:t>
            </a:r>
          </a:p>
          <a:p>
            <a:pPr marL="45720" indent="0">
              <a:buNone/>
            </a:pPr>
            <a:r>
              <a:rPr lang="en-US" sz="2800" dirty="0" smtClean="0"/>
              <a:t>	2) https://www.youtube.com/</a:t>
            </a:r>
          </a:p>
          <a:p>
            <a:pPr marL="45720" indent="0">
              <a:buNone/>
            </a:pPr>
            <a:r>
              <a:rPr lang="en-US" sz="2800" dirty="0" smtClean="0"/>
              <a:t>	3) https://scikit-learn.org/stable/user_guide.html</a:t>
            </a:r>
          </a:p>
          <a:p>
            <a:pPr marL="45720" indent="0">
              <a:buNone/>
            </a:pPr>
            <a:r>
              <a:rPr lang="en-US" sz="2800" dirty="0" smtClean="0"/>
              <a:t>	4) https://github.com/</a:t>
            </a:r>
          </a:p>
          <a:p>
            <a:pPr marL="45720" indent="0">
              <a:buNone/>
            </a:pPr>
            <a:r>
              <a:rPr lang="en-US" sz="2800" dirty="0" smtClean="0"/>
              <a:t>	5) https://www.kaggle.com/</a:t>
            </a:r>
          </a:p>
          <a:p>
            <a:pPr marL="45720" indent="0">
              <a:buNone/>
            </a:pPr>
            <a:r>
              <a:rPr lang="en-US" sz="2800" dirty="0" smtClean="0"/>
              <a:t>	6) https://medium.com/</a:t>
            </a:r>
          </a:p>
          <a:p>
            <a:pPr marL="45720" indent="0">
              <a:buNone/>
            </a:pPr>
            <a:r>
              <a:rPr lang="en-US" sz="2800" dirty="0" smtClean="0"/>
              <a:t>	7) https://towardsdatascience.com/</a:t>
            </a:r>
          </a:p>
          <a:p>
            <a:pPr marL="45720" indent="0">
              <a:buNone/>
            </a:pPr>
            <a:r>
              <a:rPr lang="en-US" sz="2800" dirty="0" smtClean="0"/>
              <a:t>	8) https://www.analyticsvidhya.com/</a:t>
            </a:r>
            <a:endParaRPr lang="en-IN" sz="2800" dirty="0" smtClean="0"/>
          </a:p>
          <a:p>
            <a:endParaRPr lang="en-US" dirty="0"/>
          </a:p>
        </p:txBody>
      </p:sp>
    </p:spTree>
    <p:extLst>
      <p:ext uri="{BB962C8B-B14F-4D97-AF65-F5344CB8AC3E}">
        <p14:creationId xmlns:p14="http://schemas.microsoft.com/office/powerpoint/2010/main" val="4250695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3200" dirty="0" smtClean="0"/>
              <a:t>REGRESSION MODEL FUNCTION WITH EVALUATION METRICS</a:t>
            </a:r>
            <a:endParaRPr lang="en-US" sz="320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1752600"/>
            <a:ext cx="83058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7733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RESULT OF MULTIPLE REGRESSION MODELS</a:t>
            </a:r>
            <a:endParaRPr lang="en-US" sz="32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836738"/>
            <a:ext cx="7315200" cy="387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81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EVALUATION AND HYPER PARAMETER TUNING</a:t>
            </a:r>
            <a:endParaRPr lang="en-US" sz="3200" dirty="0"/>
          </a:p>
        </p:txBody>
      </p:sp>
      <p:sp>
        <p:nvSpPr>
          <p:cNvPr id="3" name="Rectangle 2"/>
          <p:cNvSpPr/>
          <p:nvPr/>
        </p:nvSpPr>
        <p:spPr>
          <a:xfrm>
            <a:off x="2286000" y="1554641"/>
            <a:ext cx="4572000" cy="4081117"/>
          </a:xfrm>
          <a:prstGeom prst="rect">
            <a:avLst/>
          </a:prstGeom>
        </p:spPr>
        <p:txBody>
          <a:bodyPr>
            <a:spAutoFit/>
          </a:bodyPr>
          <a:lstStyle/>
          <a:p>
            <a:pPr marL="45720" indent="0">
              <a:lnSpc>
                <a:spcPct val="120000"/>
              </a:lnSpc>
              <a:buNone/>
            </a:pPr>
            <a:r>
              <a:rPr lang="en-US" dirty="0" smtClean="0"/>
              <a:t>The key metrics used here were:</a:t>
            </a:r>
          </a:p>
          <a:p>
            <a:pPr>
              <a:lnSpc>
                <a:spcPct val="120000"/>
              </a:lnSpc>
              <a:buFont typeface="Wingdings" panose="05000000000000000000" pitchFamily="2" charset="2"/>
              <a:buChar char="ü"/>
            </a:pPr>
            <a:r>
              <a:rPr lang="en-US" dirty="0" smtClean="0"/>
              <a:t>R2 score</a:t>
            </a:r>
          </a:p>
          <a:p>
            <a:pPr>
              <a:lnSpc>
                <a:spcPct val="120000"/>
              </a:lnSpc>
              <a:buFont typeface="Wingdings" panose="05000000000000000000" pitchFamily="2" charset="2"/>
              <a:buChar char="ü"/>
            </a:pPr>
            <a:r>
              <a:rPr lang="en-US" dirty="0" smtClean="0"/>
              <a:t>Cross Validation Score</a:t>
            </a:r>
          </a:p>
          <a:p>
            <a:pPr>
              <a:lnSpc>
                <a:spcPct val="120000"/>
              </a:lnSpc>
              <a:buFont typeface="Wingdings" panose="05000000000000000000" pitchFamily="2" charset="2"/>
              <a:buChar char="ü"/>
            </a:pPr>
            <a:r>
              <a:rPr lang="en-US" dirty="0" smtClean="0"/>
              <a:t>MAE</a:t>
            </a:r>
          </a:p>
          <a:p>
            <a:pPr>
              <a:lnSpc>
                <a:spcPct val="120000"/>
              </a:lnSpc>
              <a:buFont typeface="Wingdings" panose="05000000000000000000" pitchFamily="2" charset="2"/>
              <a:buChar char="ü"/>
            </a:pPr>
            <a:r>
              <a:rPr lang="en-US" dirty="0" smtClean="0"/>
              <a:t>MSE</a:t>
            </a:r>
          </a:p>
          <a:p>
            <a:pPr>
              <a:lnSpc>
                <a:spcPct val="120000"/>
              </a:lnSpc>
              <a:buFont typeface="Wingdings" panose="05000000000000000000" pitchFamily="2" charset="2"/>
              <a:buChar char="ü"/>
            </a:pPr>
            <a:r>
              <a:rPr lang="en-US" dirty="0" smtClean="0"/>
              <a:t>RMSE</a:t>
            </a:r>
          </a:p>
          <a:p>
            <a:pPr>
              <a:lnSpc>
                <a:spcPct val="120000"/>
              </a:lnSpc>
              <a:buFont typeface="Wingdings" panose="05000000000000000000" pitchFamily="2" charset="2"/>
              <a:buChar char="ü"/>
            </a:pPr>
            <a:endParaRPr lang="en-US" dirty="0"/>
          </a:p>
          <a:p>
            <a:pPr marL="45720" indent="0">
              <a:lnSpc>
                <a:spcPct val="120000"/>
              </a:lnSpc>
              <a:buNone/>
            </a:pPr>
            <a:r>
              <a:rPr lang="en-US" dirty="0" smtClean="0"/>
              <a:t>We tried to find out the best parameters list to increase our accuracy scores by using Hyperparameter Tuning. In order to achieve a higher score we used the Grid Search CV method with 5 folds.</a:t>
            </a:r>
            <a:endParaRPr lang="en-US" dirty="0"/>
          </a:p>
        </p:txBody>
      </p:sp>
    </p:spTree>
    <p:extLst>
      <p:ext uri="{BB962C8B-B14F-4D97-AF65-F5344CB8AC3E}">
        <p14:creationId xmlns:p14="http://schemas.microsoft.com/office/powerpoint/2010/main" val="3152620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CONCLUSION</a:t>
            </a:r>
            <a:endParaRPr lang="en-US" dirty="0"/>
          </a:p>
        </p:txBody>
      </p:sp>
      <p:sp>
        <p:nvSpPr>
          <p:cNvPr id="4" name="Content Placeholder 3"/>
          <p:cNvSpPr>
            <a:spLocks noGrp="1"/>
          </p:cNvSpPr>
          <p:nvPr>
            <p:ph sz="quarter" idx="1"/>
          </p:nvPr>
        </p:nvSpPr>
        <p:spPr/>
        <p:txBody>
          <a:bodyPr>
            <a:noAutofit/>
          </a:bodyPr>
          <a:lstStyle/>
          <a:p>
            <a:pPr algn="just"/>
            <a:r>
              <a:rPr lang="en-US" sz="2000" dirty="0" smtClean="0"/>
              <a:t>After the completion of this project, we got an insight on how to collect data, pre-processing the data, analyzing the data and building a model. First, we collected the used cars data from different websites like OLX, Car Dekho, Cars 24, OLA etc. and it was done by using Web Scraping.</a:t>
            </a:r>
          </a:p>
          <a:p>
            <a:pPr marL="0" indent="0" algn="just">
              <a:buNone/>
            </a:pPr>
            <a:r>
              <a:rPr lang="en-US" sz="2000" dirty="0" smtClean="0"/>
              <a:t> </a:t>
            </a:r>
          </a:p>
          <a:p>
            <a:pPr algn="just"/>
            <a:r>
              <a:rPr lang="en-US" sz="2000" dirty="0" smtClean="0"/>
              <a:t>The framework used for web scraping was Beautiful Soup and Selenium, which has an advantage of automating our process of collecting data. We collected almost 10000 of data which contained the selling price and other related features of used cars. Then the scrapped data was combined in a single data frame and saved in a csv file so that we can open it and analyze the data. </a:t>
            </a:r>
          </a:p>
          <a:p>
            <a:pPr algn="just"/>
            <a:endParaRPr lang="en-US" sz="2000" dirty="0"/>
          </a:p>
        </p:txBody>
      </p:sp>
    </p:spTree>
    <p:extLst>
      <p:ext uri="{BB962C8B-B14F-4D97-AF65-F5344CB8AC3E}">
        <p14:creationId xmlns:p14="http://schemas.microsoft.com/office/powerpoint/2010/main" val="2316570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sz="quarter" idx="1"/>
          </p:nvPr>
        </p:nvSpPr>
        <p:spPr/>
        <p:txBody>
          <a:bodyPr>
            <a:normAutofit fontScale="92500"/>
          </a:bodyPr>
          <a:lstStyle/>
          <a:p>
            <a:pPr algn="just"/>
            <a:r>
              <a:rPr lang="en-US" sz="2000" dirty="0" smtClean="0"/>
              <a:t>We did data cleaning, data pre-processing steps like finding and handling null values, removing words from numbers, converting object to int type, data visualization, handling outliers and skewness etc. After separating our train and test data, we started running different machine learning regression algorithms to find out the best performing model. </a:t>
            </a:r>
          </a:p>
          <a:p>
            <a:pPr algn="just"/>
            <a:endParaRPr lang="en-US" sz="2000" dirty="0" smtClean="0"/>
          </a:p>
          <a:p>
            <a:pPr algn="just"/>
            <a:r>
              <a:rPr lang="en-US" sz="2000" dirty="0" smtClean="0"/>
              <a:t>We found that Extra Tree Regressor Algorithm was performing well according to their r2_score and cross validation scores. Then we performed Hyperparameter Tuning technique using Grid Search CV for getting the best parameters and improving the score. In that Extra Tree Regressor Algorithm did not perform quite well as previously on the defaults but we finalized that model for further predictions as it was still better than the rest. We saved the final model in pkl format using the joblib library after getting a dataframe of predicted and actual used car price details.</a:t>
            </a:r>
            <a:endParaRPr lang="en-IN" sz="2000" dirty="0" smtClean="0"/>
          </a:p>
          <a:p>
            <a:pPr algn="just"/>
            <a:endParaRPr lang="en-US" sz="2000" dirty="0"/>
          </a:p>
        </p:txBody>
      </p:sp>
    </p:spTree>
    <p:extLst>
      <p:ext uri="{BB962C8B-B14F-4D97-AF65-F5344CB8AC3E}">
        <p14:creationId xmlns:p14="http://schemas.microsoft.com/office/powerpoint/2010/main" val="223856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LIMITATIONS OF THIS WORK AND SCOPE FOR FUTURE WORK</a:t>
            </a:r>
            <a:endParaRPr lang="en-US" dirty="0"/>
          </a:p>
        </p:txBody>
      </p:sp>
      <p:sp>
        <p:nvSpPr>
          <p:cNvPr id="3" name="Content Placeholder 2"/>
          <p:cNvSpPr>
            <a:spLocks noGrp="1"/>
          </p:cNvSpPr>
          <p:nvPr>
            <p:ph sz="quarter" idx="1"/>
          </p:nvPr>
        </p:nvSpPr>
        <p:spPr/>
        <p:txBody>
          <a:bodyPr>
            <a:normAutofit fontScale="70000" lnSpcReduction="20000"/>
          </a:bodyPr>
          <a:lstStyle/>
          <a:p>
            <a:pPr algn="just"/>
            <a:r>
              <a:rPr lang="en-US" dirty="0" smtClean="0"/>
              <a:t>The limitations we faced during this project were:</a:t>
            </a:r>
          </a:p>
          <a:p>
            <a:pPr algn="just"/>
            <a:endParaRPr lang="en-US" dirty="0" smtClean="0"/>
          </a:p>
          <a:p>
            <a:pPr marL="45720" indent="0" algn="just">
              <a:buNone/>
            </a:pPr>
            <a:r>
              <a:rPr lang="en-US" dirty="0" smtClean="0"/>
              <a:t>The website was poorly designed because the scrapping took a lot of time and there were many issues in accessing to next page. Also need further practice in terms of various web scraping techniques. More negative correlated data were present than the positive correlated one's. Presence of outliers and skewness were detected and while dealing with them we had to lose a bit of valuable data. No information for handling these fast-paced websites were provided so that was consuming more time in web scraping part.</a:t>
            </a:r>
          </a:p>
          <a:p>
            <a:pPr marL="45720" indent="0" algn="just">
              <a:buNone/>
            </a:pPr>
            <a:endParaRPr lang="en-US" dirty="0"/>
          </a:p>
          <a:p>
            <a:pPr marL="45720" indent="0" algn="just">
              <a:buNone/>
            </a:pPr>
            <a:endParaRPr lang="en-US" dirty="0" smtClean="0"/>
          </a:p>
          <a:p>
            <a:pPr algn="just"/>
            <a:r>
              <a:rPr lang="en-US" dirty="0" smtClean="0"/>
              <a:t>Future Work Scope:</a:t>
            </a:r>
          </a:p>
          <a:p>
            <a:pPr algn="just"/>
            <a:endParaRPr lang="en-US" dirty="0" smtClean="0"/>
          </a:p>
          <a:p>
            <a:pPr marL="45720" indent="0" algn="just">
              <a:buNone/>
            </a:pPr>
            <a:r>
              <a:rPr lang="en-US" dirty="0" smtClean="0"/>
              <a:t>Current model is limited to used car data but this can further be improved for other sectors of automobiles by training the model accordingly. The overall score can also be improved further by training the model with more specific data.</a:t>
            </a:r>
            <a:endParaRPr lang="en-IN" dirty="0" smtClean="0"/>
          </a:p>
          <a:p>
            <a:pPr algn="just"/>
            <a:endParaRPr lang="en-US" dirty="0"/>
          </a:p>
        </p:txBody>
      </p:sp>
    </p:spTree>
    <p:extLst>
      <p:ext uri="{BB962C8B-B14F-4D97-AF65-F5344CB8AC3E}">
        <p14:creationId xmlns:p14="http://schemas.microsoft.com/office/powerpoint/2010/main" val="1601813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xmlns:lc="http://schemas.openxmlformats.org/drawingml/2006/lockedCanvas" id="{F2978CAE-AF98-45B4-9EB1-17D451859C83}"/>
              </a:ext>
            </a:extLst>
          </p:cNvPr>
          <p:cNvPicPr>
            <a:picLocks noChangeAspect="1"/>
          </p:cNvPicPr>
          <p:nvPr/>
        </p:nvPicPr>
        <p:blipFill>
          <a:blip r:embed="rId2"/>
          <a:stretch>
            <a:fillRect/>
          </a:stretch>
        </p:blipFill>
        <p:spPr>
          <a:xfrm>
            <a:off x="79899" y="381001"/>
            <a:ext cx="8984202" cy="5241642"/>
          </a:xfrm>
          <a:prstGeom prst="rect">
            <a:avLst/>
          </a:prstGeom>
        </p:spPr>
      </p:pic>
    </p:spTree>
    <p:extLst>
      <p:ext uri="{BB962C8B-B14F-4D97-AF65-F5344CB8AC3E}">
        <p14:creationId xmlns:p14="http://schemas.microsoft.com/office/powerpoint/2010/main" val="367361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PROBLEM STATEMENT</a:t>
            </a:r>
            <a:endParaRPr lang="en-US" dirty="0"/>
          </a:p>
        </p:txBody>
      </p:sp>
      <p:sp>
        <p:nvSpPr>
          <p:cNvPr id="5" name="Content Placeholder 4"/>
          <p:cNvSpPr>
            <a:spLocks noGrp="1"/>
          </p:cNvSpPr>
          <p:nvPr>
            <p:ph sz="half" idx="1"/>
          </p:nvPr>
        </p:nvSpPr>
        <p:spPr/>
        <p:txBody>
          <a:bodyPr>
            <a:normAutofit fontScale="77500" lnSpcReduction="20000"/>
          </a:bodyPr>
          <a:lstStyle/>
          <a:p>
            <a:pPr marL="0" indent="0" algn="just">
              <a:buNone/>
            </a:pPr>
            <a:r>
              <a:rPr lang="en-US" dirty="0" smtClean="0"/>
              <a:t>With the covid 19 impact in the market, we have seen lot of changes in the car market. Now some cars are in demand hence making them costly and some are not in demand hence cheaper. One of our clients works with small traders, who sell used cars. With the change in market due to covid 19 impact, our client is facing problems with their previous car price valuation machine learning models. So, they are looking for new machine learning models from new data. We have to make car price valuation model.</a:t>
            </a:r>
            <a:endParaRPr lang="en-IN" dirty="0" smtClean="0"/>
          </a:p>
          <a:p>
            <a:pPr algn="just"/>
            <a:endParaRPr lang="en-US"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00600" y="1782349"/>
            <a:ext cx="4038600" cy="3860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8507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COLLECTION PHASE</a:t>
            </a:r>
            <a:endParaRPr lang="en-US" dirty="0"/>
          </a:p>
        </p:txBody>
      </p:sp>
      <p:sp>
        <p:nvSpPr>
          <p:cNvPr id="6" name="Content Placeholder 5"/>
          <p:cNvSpPr>
            <a:spLocks noGrp="1"/>
          </p:cNvSpPr>
          <p:nvPr>
            <p:ph sz="quarter" idx="1"/>
          </p:nvPr>
        </p:nvSpPr>
        <p:spPr/>
        <p:txBody>
          <a:bodyPr>
            <a:normAutofit fontScale="70000" lnSpcReduction="20000"/>
          </a:bodyPr>
          <a:lstStyle/>
          <a:p>
            <a:pPr marL="45720" indent="0" algn="just">
              <a:buNone/>
            </a:pPr>
            <a:r>
              <a:rPr lang="en-US" dirty="0" smtClean="0"/>
              <a:t>You have to scrape at least 5000 used cars data. You can scrape more data as well, it’s up to you. more the data better the model</a:t>
            </a:r>
          </a:p>
          <a:p>
            <a:pPr marL="45720" indent="0" algn="just">
              <a:buNone/>
            </a:pPr>
            <a:endParaRPr lang="en-US" dirty="0" smtClean="0"/>
          </a:p>
          <a:p>
            <a:pPr marL="45720" indent="0" algn="just">
              <a:buNone/>
            </a:pPr>
            <a:r>
              <a:rPr lang="en-US" dirty="0" smtClean="0"/>
              <a:t>In this section You need to scrape the data of used cars from websites (OLX, Car Dekho, Cars 24 etc.) You need web scraping for this. You have to fetch data for different locations. The number of</a:t>
            </a:r>
          </a:p>
          <a:p>
            <a:pPr marL="45720" indent="0" algn="just">
              <a:buNone/>
            </a:pPr>
            <a:endParaRPr lang="en-US" dirty="0" smtClean="0"/>
          </a:p>
          <a:p>
            <a:pPr marL="45720" indent="0" algn="just">
              <a:buNone/>
            </a:pPr>
            <a:r>
              <a:rPr lang="en-US" dirty="0" smtClean="0"/>
              <a:t>columns for data doesn’t have limit, it’s up to you and your creativity. Generally, these columns are Brand, model, variant, manufacturing year, driven kilometers, fuel, number of owners, location and at last target variable Price of the car. This data is to give you a hint about important variables in used car model. You can make changes to it, you can add or you can remove some columns, it completely depends on the website from which you are fetching the data.</a:t>
            </a:r>
          </a:p>
          <a:p>
            <a:pPr marL="45720" indent="0" algn="just">
              <a:buNone/>
            </a:pPr>
            <a:endParaRPr lang="en-US" dirty="0" smtClean="0"/>
          </a:p>
          <a:p>
            <a:pPr marL="45720" indent="0" algn="just">
              <a:buNone/>
            </a:pPr>
            <a:r>
              <a:rPr lang="en-US" dirty="0" smtClean="0"/>
              <a:t>Try to include all types of cars in your data for example- SUV, Sedans, Coupe, minivan, Hatchback.</a:t>
            </a:r>
            <a:endParaRPr lang="en-IN" dirty="0" smtClean="0"/>
          </a:p>
          <a:p>
            <a:pPr marL="0" indent="0" algn="just">
              <a:buNone/>
            </a:pPr>
            <a:endParaRPr lang="en-US" dirty="0"/>
          </a:p>
        </p:txBody>
      </p:sp>
    </p:spTree>
    <p:extLst>
      <p:ext uri="{BB962C8B-B14F-4D97-AF65-F5344CB8AC3E}">
        <p14:creationId xmlns:p14="http://schemas.microsoft.com/office/powerpoint/2010/main" val="4161780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PHASE</a:t>
            </a:r>
            <a:endParaRPr lang="en-US" dirty="0"/>
          </a:p>
        </p:txBody>
      </p:sp>
      <p:sp>
        <p:nvSpPr>
          <p:cNvPr id="3" name="Content Placeholder 2"/>
          <p:cNvSpPr>
            <a:spLocks noGrp="1"/>
          </p:cNvSpPr>
          <p:nvPr>
            <p:ph sz="quarter" idx="1"/>
          </p:nvPr>
        </p:nvSpPr>
        <p:spPr/>
        <p:txBody>
          <a:bodyPr>
            <a:normAutofit fontScale="92500" lnSpcReduction="20000"/>
          </a:bodyPr>
          <a:lstStyle/>
          <a:p>
            <a:pPr marL="45720" indent="0" algn="just">
              <a:buNone/>
            </a:pPr>
            <a:r>
              <a:rPr lang="en-US" dirty="0" smtClean="0"/>
              <a:t>After collecting the data, you need to build a machine learning model. Before model building do all data pre-processing steps. Try different models with different hyper parameters and select the best model. Follow the complete life cycle of data science. Include all the steps below.</a:t>
            </a:r>
          </a:p>
          <a:p>
            <a:pPr marL="45720" indent="0" algn="just">
              <a:buNone/>
            </a:pPr>
            <a:endParaRPr lang="en-US" dirty="0" smtClean="0"/>
          </a:p>
          <a:p>
            <a:pPr marL="45720" indent="0" algn="just">
              <a:buNone/>
            </a:pPr>
            <a:r>
              <a:rPr lang="en-US" dirty="0" smtClean="0"/>
              <a:t>                                1. Data Cleaning</a:t>
            </a:r>
          </a:p>
          <a:p>
            <a:pPr marL="45720" indent="0" algn="just">
              <a:buNone/>
            </a:pPr>
            <a:r>
              <a:rPr lang="en-US" dirty="0" smtClean="0"/>
              <a:t>                                2. Exploratory Data Analysis</a:t>
            </a:r>
          </a:p>
          <a:p>
            <a:pPr marL="45720" indent="0" algn="just">
              <a:buNone/>
            </a:pPr>
            <a:r>
              <a:rPr lang="en-US" dirty="0" smtClean="0"/>
              <a:t>                                3. Data Pre-processing</a:t>
            </a:r>
          </a:p>
          <a:p>
            <a:pPr marL="45720" indent="0" algn="just">
              <a:buNone/>
            </a:pPr>
            <a:r>
              <a:rPr lang="en-US" dirty="0" smtClean="0"/>
              <a:t>                                4. Model Building</a:t>
            </a:r>
          </a:p>
          <a:p>
            <a:pPr marL="45720" indent="0" algn="just">
              <a:buNone/>
            </a:pPr>
            <a:r>
              <a:rPr lang="en-US" dirty="0" smtClean="0"/>
              <a:t>                                5. Model Evaluation</a:t>
            </a:r>
          </a:p>
          <a:p>
            <a:pPr marL="45720" indent="0" algn="just">
              <a:buNone/>
            </a:pPr>
            <a:r>
              <a:rPr lang="en-US" dirty="0" smtClean="0"/>
              <a:t>                                6. Selecting the best model</a:t>
            </a:r>
            <a:endParaRPr lang="en-IN" dirty="0" smtClean="0"/>
          </a:p>
          <a:p>
            <a:endParaRPr lang="en-US" dirty="0"/>
          </a:p>
        </p:txBody>
      </p:sp>
    </p:spTree>
    <p:extLst>
      <p:ext uri="{BB962C8B-B14F-4D97-AF65-F5344CB8AC3E}">
        <p14:creationId xmlns:p14="http://schemas.microsoft.com/office/powerpoint/2010/main" val="2347765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DATA SCIENCE LIFE CYCLE</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8077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926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LIFE CYCLE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52600"/>
            <a:ext cx="8153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4508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3200" dirty="0" smtClean="0"/>
              <a:t>WEB SCRAPING FOR USED CAR DETAILS</a:t>
            </a:r>
            <a:endParaRPr lang="en-US" sz="32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534400" cy="53141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15824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138</TotalTime>
  <Words>1438</Words>
  <Application>Microsoft Office PowerPoint</Application>
  <PresentationFormat>On-screen Show (4:3)</PresentationFormat>
  <Paragraphs>151</Paragraphs>
  <Slides>36</Slides>
  <Notes>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Civic</vt:lpstr>
      <vt:lpstr>Used Car Price Prediction Project Presentation</vt:lpstr>
      <vt:lpstr>ACKNOWLEDGMENT</vt:lpstr>
      <vt:lpstr>ACKNOWLEDGMENT</vt:lpstr>
      <vt:lpstr>PROBLEM STATEMENT</vt:lpstr>
      <vt:lpstr>DATA COLLECTION PHASE</vt:lpstr>
      <vt:lpstr>MODEL BUILDING PHASE</vt:lpstr>
      <vt:lpstr>DATA SCIENCE LIFE CYCLE</vt:lpstr>
      <vt:lpstr>DATA SCIENCE LIFE CYCLE</vt:lpstr>
      <vt:lpstr>WEB SCRAPING FOR USED CAR DETAILS</vt:lpstr>
      <vt:lpstr>DATA PREPROCESSING</vt:lpstr>
      <vt:lpstr>DATA PREPROCESSING</vt:lpstr>
      <vt:lpstr>TECHNOLOGY USED</vt:lpstr>
      <vt:lpstr>EXPLORATORY DATA ANALYSIS (EDA) AND VISUALIZATION </vt:lpstr>
      <vt:lpstr>EXPLORATORY DATA ANALYSIS (EDA)</vt:lpstr>
      <vt:lpstr>VISUALIZATION USING PANDAS PROFILING REPORT</vt:lpstr>
      <vt:lpstr>MISSING VALUES VISUAL USING MISSINGNO</vt:lpstr>
      <vt:lpstr>DESCRIBE DATASET VISUAL ON NUMERIC DATA</vt:lpstr>
      <vt:lpstr>PURCHASE DETAILS OF USED CARS EACH YEAR</vt:lpstr>
      <vt:lpstr>COUNT PLOTS</vt:lpstr>
      <vt:lpstr>BAR PLOTS</vt:lpstr>
      <vt:lpstr>PAIR PLOTS</vt:lpstr>
      <vt:lpstr>OUTLIERS WITH BOXEN PLOTS</vt:lpstr>
      <vt:lpstr>SKEWNESS WITH DISTRIBUTION PLOTS</vt:lpstr>
      <vt:lpstr>HISTOGRAM</vt:lpstr>
      <vt:lpstr>HEAT MAP</vt:lpstr>
      <vt:lpstr>CORRELATIONS BAR GRAPH</vt:lpstr>
      <vt:lpstr>FEATURE IMPORTANCE BAR GRAPH</vt:lpstr>
      <vt:lpstr>MODEL TRAINING PHASES</vt:lpstr>
      <vt:lpstr>REGRESSION MACHINE LEARNING MODEL/S USED</vt:lpstr>
      <vt:lpstr>REGRESSION MODEL FUNCTION WITH EVALUATION METRICS</vt:lpstr>
      <vt:lpstr>RESULT OF MULTIPLE REGRESSION MODELS</vt:lpstr>
      <vt:lpstr>EVALUATION AND HYPER PARAMETER TUNING</vt:lpstr>
      <vt:lpstr>CONCLUSION</vt:lpstr>
      <vt:lpstr>CONCLUSION</vt:lpstr>
      <vt:lpstr>LIMITATIONS OF THIS WORK AND SCOPE FOR 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Used Car Price Prediction Project Presentation</dc:title>
  <dc:creator>lenovo</dc:creator>
  <cp:lastModifiedBy>lenovo</cp:lastModifiedBy>
  <cp:revision>7</cp:revision>
  <dcterms:created xsi:type="dcterms:W3CDTF">2022-02-16T14:27:48Z</dcterms:created>
  <dcterms:modified xsi:type="dcterms:W3CDTF">2022-02-16T16:46:28Z</dcterms:modified>
</cp:coreProperties>
</file>